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Rubik Medium"/>
      <p:regular r:id="rId27"/>
      <p:bold r:id="rId28"/>
      <p:italic r:id="rId29"/>
      <p:boldItalic r:id="rId30"/>
    </p:embeddedFont>
    <p:embeddedFont>
      <p:font typeface="Rubik Light"/>
      <p:regular r:id="rId31"/>
      <p:bold r:id="rId32"/>
      <p:italic r:id="rId33"/>
      <p:boldItalic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Rubik"/>
      <p:regular r:id="rId39"/>
      <p:bold r:id="rId40"/>
      <p:italic r:id="rId41"/>
      <p:boldItalic r:id="rId42"/>
    </p:embeddedFont>
    <p:embeddedFont>
      <p:font typeface="Rubik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428">
          <p15:clr>
            <a:srgbClr val="9AA0A6"/>
          </p15:clr>
        </p15:guide>
        <p15:guide id="3" pos="7323">
          <p15:clr>
            <a:srgbClr val="9AA0A6"/>
          </p15:clr>
        </p15:guide>
        <p15:guide id="4" orient="horz" pos="4032">
          <p15:clr>
            <a:srgbClr val="9AA0A6"/>
          </p15:clr>
        </p15:guide>
        <p15:guide id="5" pos="357">
          <p15:clr>
            <a:srgbClr val="9AA0A6"/>
          </p15:clr>
        </p15:guide>
        <p15:guide id="6" orient="horz" pos="2016">
          <p15:clr>
            <a:srgbClr val="9AA0A6"/>
          </p15:clr>
        </p15:guide>
        <p15:guide id="7" pos="2496">
          <p15:clr>
            <a:srgbClr val="9AA0A6"/>
          </p15:clr>
        </p15:guide>
        <p15:guide id="8" pos="2088">
          <p15:clr>
            <a:srgbClr val="9AA0A6"/>
          </p15:clr>
        </p15:guide>
        <p15:guide id="9" orient="horz" pos="864">
          <p15:clr>
            <a:srgbClr val="9AA0A6"/>
          </p15:clr>
        </p15:guide>
        <p15:guide id="10" orient="horz" pos="1426">
          <p15:clr>
            <a:srgbClr val="9AA0A6"/>
          </p15:clr>
        </p15:guide>
        <p15:guide id="11" orient="horz" pos="2317">
          <p15:clr>
            <a:srgbClr val="9AA0A6"/>
          </p15:clr>
        </p15:guide>
        <p15:guide id="12" orient="horz" pos="10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673AB3-BDA6-4AB7-A8CC-4A223B3CCCF0}">
  <a:tblStyle styleId="{2C673AB3-BDA6-4AB7-A8CC-4A223B3CCC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428" orient="horz"/>
        <p:guide pos="7323"/>
        <p:guide pos="4032" orient="horz"/>
        <p:guide pos="357"/>
        <p:guide pos="2016" orient="horz"/>
        <p:guide pos="2496"/>
        <p:guide pos="2088"/>
        <p:guide pos="864" orient="horz"/>
        <p:guide pos="1426" orient="horz"/>
        <p:guide pos="2317" orient="horz"/>
        <p:guide pos="10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bold.fntdata"/><Relationship Id="rId20" Type="http://schemas.openxmlformats.org/officeDocument/2006/relationships/slide" Target="slides/slide14.xml"/><Relationship Id="rId42" Type="http://schemas.openxmlformats.org/officeDocument/2006/relationships/font" Target="fonts/Rubik-boldItalic.fntdata"/><Relationship Id="rId41" Type="http://schemas.openxmlformats.org/officeDocument/2006/relationships/font" Target="fonts/Rubik-italic.fntdata"/><Relationship Id="rId22" Type="http://schemas.openxmlformats.org/officeDocument/2006/relationships/slide" Target="slides/slide16.xml"/><Relationship Id="rId44" Type="http://schemas.openxmlformats.org/officeDocument/2006/relationships/font" Target="fonts/RubikSemiBold-bold.fntdata"/><Relationship Id="rId21" Type="http://schemas.openxmlformats.org/officeDocument/2006/relationships/slide" Target="slides/slide15.xml"/><Relationship Id="rId43" Type="http://schemas.openxmlformats.org/officeDocument/2006/relationships/font" Target="fonts/RubikSemiBold-regular.fntdata"/><Relationship Id="rId24" Type="http://schemas.openxmlformats.org/officeDocument/2006/relationships/slide" Target="slides/slide18.xml"/><Relationship Id="rId46" Type="http://schemas.openxmlformats.org/officeDocument/2006/relationships/font" Target="fonts/RubikSemiBold-boldItalic.fntdata"/><Relationship Id="rId23" Type="http://schemas.openxmlformats.org/officeDocument/2006/relationships/slide" Target="slides/slide17.xml"/><Relationship Id="rId45" Type="http://schemas.openxmlformats.org/officeDocument/2006/relationships/font" Target="fonts/Rubik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ubikMedium-bold.fntdata"/><Relationship Id="rId27" Type="http://schemas.openxmlformats.org/officeDocument/2006/relationships/font" Target="fonts/Rubik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ubik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Light-regular.fntdata"/><Relationship Id="rId30" Type="http://schemas.openxmlformats.org/officeDocument/2006/relationships/font" Target="fonts/Rubik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RubikLight-italic.fntdata"/><Relationship Id="rId10" Type="http://schemas.openxmlformats.org/officeDocument/2006/relationships/slide" Target="slides/slide4.xml"/><Relationship Id="rId32" Type="http://schemas.openxmlformats.org/officeDocument/2006/relationships/font" Target="fonts/RubikLight-bold.fntdata"/><Relationship Id="rId13" Type="http://schemas.openxmlformats.org/officeDocument/2006/relationships/slide" Target="slides/slide7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34" Type="http://schemas.openxmlformats.org/officeDocument/2006/relationships/font" Target="fonts/Rubik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8.xml"/><Relationship Id="rId36" Type="http://schemas.openxmlformats.org/officeDocument/2006/relationships/font" Target="fonts/EBGaramond-bold.fntdata"/><Relationship Id="rId17" Type="http://schemas.openxmlformats.org/officeDocument/2006/relationships/slide" Target="slides/slide11.xml"/><Relationship Id="rId39" Type="http://schemas.openxmlformats.org/officeDocument/2006/relationships/font" Target="fonts/Rubik-regular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f8cb9fc5c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f8cb9fc5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f8cb9fc5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f8cb9fc5c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f8cb9fc5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f8cb9fc5c_2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f8cb9fc5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f8cb9fc5c_2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f8cb9fc5c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f8cb9fc5c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f8cb9fc5c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0f8cb9fc5c_2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f8cb9fc5c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f8cb9fc5c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f8cb9fc5c_2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f8cb9fc5c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f8cb9fc5c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f8cb9fc5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f8cb9fc5c_2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f8cb9fc5c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f8cb9fc5c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f8cb9fc5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f8cb9fc5c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f8cb9fc5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f8cb9fc5c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f8cb9fc5c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f8cb9fc5c_1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f8cb9fc5c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f8cb9fc5c_1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f8cb9fc5c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f8cb9fc5c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f8cb9fc5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f8cb9fc5c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f8cb9fc5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BF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data.elpasotimes.com/tornado-archive/" TargetMode="External"/><Relationship Id="rId5" Type="http://schemas.openxmlformats.org/officeDocument/2006/relationships/hyperlink" Target="https://en.wikipedia.org/wiki/Fujita_scale" TargetMode="External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5361" r="-10897" t="0"/>
          <a:stretch/>
        </p:blipFill>
        <p:spPr>
          <a:xfrm flipH="1">
            <a:off x="1763875" y="-50"/>
            <a:ext cx="10428125" cy="68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-35400" y="-25650"/>
            <a:ext cx="6135600" cy="6976500"/>
          </a:xfrm>
          <a:prstGeom prst="flowChartDelay">
            <a:avLst/>
          </a:prstGeom>
          <a:noFill/>
          <a:ln cap="flat" cmpd="sng" w="7620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-288150" y="-25650"/>
            <a:ext cx="6336300" cy="6976500"/>
          </a:xfrm>
          <a:prstGeom prst="flowChartDelay">
            <a:avLst/>
          </a:prstGeom>
          <a:solidFill>
            <a:srgbClr val="284358"/>
          </a:solidFill>
          <a:ln cap="flat" cmpd="sng" w="38100">
            <a:solidFill>
              <a:srgbClr val="7EBD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33622" y="1358132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Tornadoes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in the USA 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33619" y="3288484"/>
            <a:ext cx="4383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Predicting the severity of the 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next Tornado in the United States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86275" y="4808995"/>
            <a:ext cx="807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Oren Keinan // Daniel Shechtman</a:t>
            </a:r>
            <a:endParaRPr sz="16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209" y="728482"/>
            <a:ext cx="1080201" cy="10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 flipH="1">
            <a:off x="544768" y="828031"/>
            <a:ext cx="919500" cy="916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 flipH="1">
            <a:off x="754475" y="1007788"/>
            <a:ext cx="1709700" cy="607800"/>
          </a:xfrm>
          <a:prstGeom prst="rect">
            <a:avLst/>
          </a:prstGeom>
          <a:solidFill>
            <a:srgbClr val="284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 flipH="1">
            <a:off x="653150" y="950618"/>
            <a:ext cx="41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Visualisations</a:t>
            </a:r>
            <a:endParaRPr sz="30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27931" r="27935" t="0"/>
          <a:stretch/>
        </p:blipFill>
        <p:spPr>
          <a:xfrm>
            <a:off x="7810974" y="576500"/>
            <a:ext cx="3882858" cy="582430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5">
            <a:alphaModFix/>
          </a:blip>
          <a:srcRect b="0" l="13713" r="21994" t="0"/>
          <a:stretch/>
        </p:blipFill>
        <p:spPr>
          <a:xfrm>
            <a:off x="3194231" y="2577575"/>
            <a:ext cx="4377325" cy="3823225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22"/>
          <p:cNvSpPr txBox="1"/>
          <p:nvPr/>
        </p:nvSpPr>
        <p:spPr>
          <a:xfrm>
            <a:off x="3194225" y="6070800"/>
            <a:ext cx="2430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Madison, Georgia \\ 2022</a:t>
            </a:r>
            <a:endParaRPr sz="13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7804667" y="6070800"/>
            <a:ext cx="2075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North Texas</a:t>
            </a: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\\ 2016</a:t>
            </a:r>
            <a:endParaRPr sz="13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6">
            <a:alphaModFix/>
          </a:blip>
          <a:srcRect b="0" l="0" r="0" t="17864"/>
          <a:stretch/>
        </p:blipFill>
        <p:spPr>
          <a:xfrm>
            <a:off x="4167831" y="576500"/>
            <a:ext cx="3403726" cy="1722886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 txBox="1"/>
          <p:nvPr/>
        </p:nvSpPr>
        <p:spPr>
          <a:xfrm>
            <a:off x="4174875" y="576500"/>
            <a:ext cx="2621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New Orleans, </a:t>
            </a: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Louisiana \\ 2013</a:t>
            </a: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7">
            <a:alphaModFix/>
          </a:blip>
          <a:srcRect b="0" l="26474" r="28978" t="0"/>
          <a:stretch/>
        </p:blipFill>
        <p:spPr>
          <a:xfrm>
            <a:off x="483156" y="2577575"/>
            <a:ext cx="2471651" cy="3823225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2"/>
          <p:cNvSpPr txBox="1"/>
          <p:nvPr/>
        </p:nvSpPr>
        <p:spPr>
          <a:xfrm>
            <a:off x="457200" y="6070800"/>
            <a:ext cx="2551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New Jersey, New York \\ 2021</a:t>
            </a:r>
            <a:endParaRPr sz="13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224" name="Google Shape;22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950" y="2317725"/>
            <a:ext cx="7002900" cy="3570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3"/>
          <p:cNvSpPr txBox="1"/>
          <p:nvPr/>
        </p:nvSpPr>
        <p:spPr>
          <a:xfrm>
            <a:off x="486642" y="2263043"/>
            <a:ext cx="34128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the following pie chart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,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take a look at the division between the </a:t>
            </a:r>
            <a:r>
              <a:rPr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three</a:t>
            </a:r>
            <a:r>
              <a:rPr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categories</a:t>
            </a:r>
            <a:endParaRPr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decided to </a:t>
            </a: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explore during </a:t>
            </a:r>
            <a:endParaRPr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this project regarding the </a:t>
            </a:r>
            <a:endParaRPr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severity of a Tornado storm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Division By Severity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28" name="Google Shape;228;p23"/>
          <p:cNvCxnSpPr/>
          <p:nvPr/>
        </p:nvCxnSpPr>
        <p:spPr>
          <a:xfrm>
            <a:off x="592525" y="1771100"/>
            <a:ext cx="3810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3"/>
          <p:cNvCxnSpPr/>
          <p:nvPr/>
        </p:nvCxnSpPr>
        <p:spPr>
          <a:xfrm>
            <a:off x="592525" y="1876400"/>
            <a:ext cx="3914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0" name="Google Shape;230;p23"/>
          <p:cNvSpPr/>
          <p:nvPr/>
        </p:nvSpPr>
        <p:spPr>
          <a:xfrm>
            <a:off x="4333802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ar chart&#10;&#10;Description automatically generated" id="235" name="Google Shape;23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6259" y="2263050"/>
            <a:ext cx="7318500" cy="3417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4"/>
          <p:cNvSpPr txBox="1"/>
          <p:nvPr/>
        </p:nvSpPr>
        <p:spPr>
          <a:xfrm>
            <a:off x="486642" y="2263043"/>
            <a:ext cx="341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the following graph we see the states on the </a:t>
            </a: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axis sorted from southern to northern states. The Y axis represents number of tornadoes.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 in general that the south states in the US will be subjected to more tornadoes than their northern states. 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South to North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592525" y="1771107"/>
            <a:ext cx="26676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4"/>
          <p:cNvCxnSpPr/>
          <p:nvPr/>
        </p:nvCxnSpPr>
        <p:spPr>
          <a:xfrm>
            <a:off x="592525" y="1876400"/>
            <a:ext cx="3306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" name="Google Shape;241;p24"/>
          <p:cNvSpPr/>
          <p:nvPr/>
        </p:nvSpPr>
        <p:spPr>
          <a:xfrm>
            <a:off x="3235076" y="1734050"/>
            <a:ext cx="795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/>
        </p:nvSpPr>
        <p:spPr>
          <a:xfrm>
            <a:off x="457200" y="1765475"/>
            <a:ext cx="31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86650" y="2263050"/>
            <a:ext cx="36051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this graph we sorted the states from south to north and added the fatalities and injuries to one number.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see, the southern states have more fatalities 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injuries then the 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northern states.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\\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South to North </a:t>
            </a:r>
            <a:r>
              <a:rPr b="1" lang="en-US" sz="13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II</a:t>
            </a:r>
            <a:endParaRPr b="1" sz="1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249" name="Google Shape;24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483" y="1765475"/>
            <a:ext cx="7229100" cy="40479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9365473" y="2932875"/>
            <a:ext cx="24321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 in general – in earlier years the US had lower numbers of tornado storms than more recent years.</a:t>
            </a:r>
            <a:endParaRPr sz="17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87224" y="379825"/>
            <a:ext cx="570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, histogram&#10;&#10;Description automatically generated" id="256" name="Google Shape;25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891" t="0"/>
          <a:stretch/>
        </p:blipFill>
        <p:spPr>
          <a:xfrm>
            <a:off x="567325" y="2309698"/>
            <a:ext cx="8593500" cy="3600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26"/>
          <p:cNvSpPr txBox="1"/>
          <p:nvPr/>
        </p:nvSpPr>
        <p:spPr>
          <a:xfrm>
            <a:off x="470370" y="1111800"/>
            <a:ext cx="58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Number of Tornadoes per year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58" name="Google Shape;258;p26"/>
          <p:cNvCxnSpPr/>
          <p:nvPr/>
        </p:nvCxnSpPr>
        <p:spPr>
          <a:xfrm>
            <a:off x="592525" y="1764065"/>
            <a:ext cx="58044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592525" y="1869356"/>
            <a:ext cx="597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0" name="Google Shape;260;p26"/>
          <p:cNvSpPr txBox="1"/>
          <p:nvPr/>
        </p:nvSpPr>
        <p:spPr>
          <a:xfrm>
            <a:off x="906418" y="2447664"/>
            <a:ext cx="4798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In the following graph we see the years </a:t>
            </a:r>
            <a:endParaRPr sz="1700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on the X axis sorted from 1950 - 2021. </a:t>
            </a:r>
            <a:endParaRPr sz="1700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The Y axis represents number of tornadoes.</a:t>
            </a:r>
            <a:endParaRPr sz="1700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6359276" y="1719642"/>
            <a:ext cx="795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/>
        </p:nvSpPr>
        <p:spPr>
          <a:xfrm>
            <a:off x="486650" y="2034450"/>
            <a:ext cx="3475800" cy="4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Here is a graph that tells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us that property damage,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because of Significant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strength Tornadoes, is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bigger than Devastating strength Tornadoes.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you guess maybe why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is that? (the answer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lies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within the visualizations)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If you said that it's because that Devastating strength Tornadoes are very rare 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you are correct!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470363" y="8902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Property Damage divided by Severity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27"/>
          <p:cNvCxnSpPr/>
          <p:nvPr/>
        </p:nvCxnSpPr>
        <p:spPr>
          <a:xfrm>
            <a:off x="592525" y="1542509"/>
            <a:ext cx="69924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7"/>
          <p:cNvCxnSpPr/>
          <p:nvPr/>
        </p:nvCxnSpPr>
        <p:spPr>
          <a:xfrm>
            <a:off x="592525" y="1647800"/>
            <a:ext cx="769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1" name="Google Shape;271;p27"/>
          <p:cNvSpPr/>
          <p:nvPr/>
        </p:nvSpPr>
        <p:spPr>
          <a:xfrm>
            <a:off x="7585251" y="1505450"/>
            <a:ext cx="708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, bar chart&#10;&#10;Description automatically generated" id="272" name="Google Shape;27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925" y="2155375"/>
            <a:ext cx="7837800" cy="42453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948" y="744223"/>
            <a:ext cx="5610974" cy="56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408261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Machine 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Learning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8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4" name="Google Shape;284;p28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8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" name="Google Shape;287;p28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 rotWithShape="1">
          <a:blip r:embed="rId5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601" y="1172573"/>
            <a:ext cx="4800900" cy="4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Logistic Regression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96" name="Google Shape;296;p29"/>
          <p:cNvCxnSpPr/>
          <p:nvPr/>
        </p:nvCxnSpPr>
        <p:spPr>
          <a:xfrm>
            <a:off x="592525" y="1771100"/>
            <a:ext cx="3810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9"/>
          <p:cNvCxnSpPr/>
          <p:nvPr/>
        </p:nvCxnSpPr>
        <p:spPr>
          <a:xfrm>
            <a:off x="592525" y="1876400"/>
            <a:ext cx="3914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8" name="Google Shape;298;p29"/>
          <p:cNvSpPr/>
          <p:nvPr/>
        </p:nvSpPr>
        <p:spPr>
          <a:xfrm>
            <a:off x="4333802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 txBox="1"/>
          <p:nvPr/>
        </p:nvSpPr>
        <p:spPr>
          <a:xfrm>
            <a:off x="399800" y="2245350"/>
            <a:ext cx="3810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17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Our label is “F Scale” column, because our research question refer to if a Tornado is moderate significant or devastating . We chose to apply Logistic Regression – Supervised Learning for classification problems – categorical label.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Before the feature engineering stage, we got accuracy of 75%~. Our final model accuracy is 78~%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 rotWithShape="1">
          <a:blip r:embed="rId3">
            <a:alphaModFix/>
          </a:blip>
          <a:srcRect b="0" l="30065" r="0" t="0"/>
          <a:stretch/>
        </p:blipFill>
        <p:spPr>
          <a:xfrm>
            <a:off x="4998036" y="0"/>
            <a:ext cx="7193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/>
          <p:nvPr/>
        </p:nvSpPr>
        <p:spPr>
          <a:xfrm>
            <a:off x="5011375" y="0"/>
            <a:ext cx="7194000" cy="6858000"/>
          </a:xfrm>
          <a:prstGeom prst="rect">
            <a:avLst/>
          </a:prstGeom>
          <a:solidFill>
            <a:srgbClr val="E07243">
              <a:alpha val="3631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 \\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 Logistic Regression &amp; other Algorithms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Results Summary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308" name="Google Shape;308;p30"/>
          <p:cNvCxnSpPr/>
          <p:nvPr/>
        </p:nvCxnSpPr>
        <p:spPr>
          <a:xfrm>
            <a:off x="592525" y="1771100"/>
            <a:ext cx="3339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592525" y="1876400"/>
            <a:ext cx="3430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0" name="Google Shape;310;p30"/>
          <p:cNvSpPr/>
          <p:nvPr/>
        </p:nvSpPr>
        <p:spPr>
          <a:xfrm>
            <a:off x="39045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1" name="Google Shape;311;p30"/>
          <p:cNvGraphicFramePr/>
          <p:nvPr/>
        </p:nvGraphicFramePr>
        <p:xfrm>
          <a:off x="658266" y="2703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{2C673AB3-BDA6-4AB7-A8CC-4A223B3CCCF0}</a:tableStyleId>
              </a:tblPr>
              <a:tblGrid>
                <a:gridCol w="1576350"/>
                <a:gridCol w="1596575"/>
                <a:gridCol w="1773300"/>
                <a:gridCol w="2692500"/>
                <a:gridCol w="845650"/>
                <a:gridCol w="807025"/>
                <a:gridCol w="1578850"/>
              </a:tblGrid>
              <a:tr h="720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Algorithm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KNN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Decision Tree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Random Forest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Base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SVM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t/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Logistic Regression</a:t>
                      </a:r>
                      <a:endParaRPr b="0"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8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Best Result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73%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K = 3 , 75%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72%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8/10 = 78%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76%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51 estimators = 76%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73%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76%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Rubik"/>
                          <a:ea typeface="Rubik"/>
                          <a:cs typeface="Rubik"/>
                          <a:sym typeface="Rubik"/>
                        </a:rPr>
                        <a:t>75%</a:t>
                      </a:r>
                      <a:endParaRPr sz="17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470376" y="1118850"/>
            <a:ext cx="162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Bonus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317" name="Google Shape;317;p31"/>
          <p:cNvCxnSpPr/>
          <p:nvPr/>
        </p:nvCxnSpPr>
        <p:spPr>
          <a:xfrm>
            <a:off x="592525" y="1771100"/>
            <a:ext cx="13131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1"/>
          <p:cNvCxnSpPr/>
          <p:nvPr/>
        </p:nvCxnSpPr>
        <p:spPr>
          <a:xfrm>
            <a:off x="592525" y="1876400"/>
            <a:ext cx="1490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" name="Google Shape;319;p31"/>
          <p:cNvSpPr/>
          <p:nvPr/>
        </p:nvSpPr>
        <p:spPr>
          <a:xfrm>
            <a:off x="1899864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475995" y="2772675"/>
            <a:ext cx="3681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Another ML model we built that was based on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logistic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regression was this: With two inputs from the user regarding width and length of a tornado, the model can provide results of probability of each severity category.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 \\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 Logistic Regression Bonus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575" y="2246275"/>
            <a:ext cx="6013110" cy="144751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3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575" y="4310345"/>
            <a:ext cx="6013200" cy="11115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863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</a:t>
            </a: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325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813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047475" y="1592725"/>
            <a:ext cx="10100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What will be the </a:t>
            </a:r>
            <a:r>
              <a:rPr lang="en-US" sz="2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severity of the next </a:t>
            </a:r>
            <a:endParaRPr sz="2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Tornado in the United States?</a:t>
            </a:r>
            <a:endParaRPr sz="2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203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973079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Acquisition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678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800554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Cleaning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53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6628029" y="3739000"/>
            <a:ext cx="17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Visualisations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8628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9455504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Machine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Learning</a:t>
            </a:r>
            <a:endParaRPr sz="18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724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552" y="784687"/>
            <a:ext cx="5206474" cy="528349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solidFill>
            <a:srgbClr val="284358"/>
          </a:solidFill>
          <a:ln cap="flat" cmpd="sng" w="28575">
            <a:solidFill>
              <a:srgbClr val="7EBD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32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2843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2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" name="Google Shape;332;p32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2843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2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5" name="Google Shape;335;p32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4084061" y="2907873"/>
            <a:ext cx="408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Questions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4">
            <a:alphaModFix/>
          </a:blip>
          <a:srcRect b="0" l="38623" r="0" t="0"/>
          <a:stretch/>
        </p:blipFill>
        <p:spPr>
          <a:xfrm>
            <a:off x="-1" y="2544725"/>
            <a:ext cx="12659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 rotWithShape="1">
          <a:blip r:embed="rId4">
            <a:alphaModFix/>
          </a:blip>
          <a:srcRect b="0" l="38623" r="0" t="0"/>
          <a:stretch/>
        </p:blipFill>
        <p:spPr>
          <a:xfrm flipH="1">
            <a:off x="10934824" y="2544725"/>
            <a:ext cx="12659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087" y="379818"/>
            <a:ext cx="1024326" cy="116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425" y="1298350"/>
            <a:ext cx="5635499" cy="4478999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5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 Scale</a:t>
            </a:r>
            <a:endParaRPr sz="3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592525" y="1711865"/>
            <a:ext cx="13908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592525" y="1817177"/>
            <a:ext cx="172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1968052" y="1674813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457200" y="3907200"/>
            <a:ext cx="5756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The official Fujita scale category is determined by meteorologists and engineers after a ground or aerial damage survey, or both; and depending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on the circumstances, ground-swirl patterns (cycloidal marks), weather radar data, witness testimonies, media reports and damage imagery.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05100" y="2092950"/>
            <a:ext cx="3681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The Fujita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scale is a scale for rating tornado intensity, based primarily on the damage tornadoes inflict on human-built structures and vegetation.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724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6"/>
          <p:cNvCxnSpPr/>
          <p:nvPr/>
        </p:nvCxnSpPr>
        <p:spPr>
          <a:xfrm flipH="1" rot="10800000">
            <a:off x="611275" y="6381200"/>
            <a:ext cx="11031300" cy="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46048" y="3775900"/>
            <a:ext cx="3440302" cy="3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 flipH="1">
            <a:off x="2632650" y="2632600"/>
            <a:ext cx="6779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rgbClr val="243D51"/>
                </a:solid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Tornadoes by state since 1950 | elpasotimes.com</a:t>
            </a:r>
            <a:endParaRPr sz="2200">
              <a:solidFill>
                <a:srgbClr val="243D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597825" y="3382930"/>
            <a:ext cx="3000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rgbClr val="243D51"/>
                </a:solidFill>
                <a:latin typeface="Rubik Medium"/>
                <a:ea typeface="Rubik Medium"/>
                <a:cs typeface="Rubik Medium"/>
                <a:sym typeface="Rubik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 sz="1600">
              <a:solidFill>
                <a:srgbClr val="243D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External Sources</a:t>
            </a:r>
            <a:endParaRPr sz="3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29" name="Google Shape;129;p16"/>
          <p:cNvCxnSpPr/>
          <p:nvPr/>
        </p:nvCxnSpPr>
        <p:spPr>
          <a:xfrm flipH="1">
            <a:off x="8248259" y="3775910"/>
            <a:ext cx="350700" cy="508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6"/>
          <p:cNvCxnSpPr/>
          <p:nvPr/>
        </p:nvCxnSpPr>
        <p:spPr>
          <a:xfrm flipH="1">
            <a:off x="8095345" y="3775910"/>
            <a:ext cx="350700" cy="508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10920445" y="6256817"/>
            <a:ext cx="581100" cy="58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2" name="Google Shape;1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8514" y="4429533"/>
            <a:ext cx="1046142" cy="965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>
            <a:off x="11642600" y="1540100"/>
            <a:ext cx="0" cy="48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619917" y="2013175"/>
            <a:ext cx="2100" cy="437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6"/>
          <p:cNvSpPr/>
          <p:nvPr/>
        </p:nvSpPr>
        <p:spPr>
          <a:xfrm>
            <a:off x="568925" y="1908925"/>
            <a:ext cx="104100" cy="10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11590550" y="1436005"/>
            <a:ext cx="104100" cy="10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408406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Acquisition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7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Crawling</a:t>
            </a:r>
            <a:endParaRPr sz="3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58" name="Google Shape;158;p18"/>
          <p:cNvCxnSpPr/>
          <p:nvPr/>
        </p:nvCxnSpPr>
        <p:spPr>
          <a:xfrm>
            <a:off x="592525" y="1771098"/>
            <a:ext cx="1911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592525" y="1876400"/>
            <a:ext cx="2369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/>
          <p:nvPr/>
        </p:nvSpPr>
        <p:spPr>
          <a:xfrm>
            <a:off x="24857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399795" y="2092950"/>
            <a:ext cx="36810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17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gathered the information using </a:t>
            </a:r>
            <a:r>
              <a:rPr lang="en-U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Selenium </a:t>
            </a: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understood that we want a big dataframe and that each row will represents a Tornado storm. that way, it would be easy for the machine to learn about each storm’s behavior and to predict it’s severity.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added all the states together and created another column called "State"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Table&#10;&#10;Description automatically generated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824" y="2263041"/>
            <a:ext cx="7415841" cy="3719547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Our Data Frame</a:t>
            </a:r>
            <a:endParaRPr sz="3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69" name="Google Shape;169;p19"/>
          <p:cNvCxnSpPr/>
          <p:nvPr/>
        </p:nvCxnSpPr>
        <p:spPr>
          <a:xfrm>
            <a:off x="592525" y="1771100"/>
            <a:ext cx="32175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592525" y="1876400"/>
            <a:ext cx="354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1" name="Google Shape;171;p19"/>
          <p:cNvSpPr/>
          <p:nvPr/>
        </p:nvSpPr>
        <p:spPr>
          <a:xfrm>
            <a:off x="38100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399807" y="2092950"/>
            <a:ext cx="8393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Year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the year the Tornado accrued 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Day Month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the day and month the Tornado accrued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Length (In miles)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- how far did the Tornado travel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Width (in feet)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- how wide was the circumference of the Tornado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Injury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how many people got injured from the Tornado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Fatality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how many people died from the tornado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Property damage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how much damage in dollars did the Tornado create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F Scale </a:t>
            </a: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what was the severity of the Tornado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554" y="-1"/>
            <a:ext cx="33874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8804550" y="0"/>
            <a:ext cx="3400800" cy="6858000"/>
          </a:xfrm>
          <a:prstGeom prst="rect">
            <a:avLst/>
          </a:prstGeom>
          <a:solidFill>
            <a:srgbClr val="E07243">
              <a:alpha val="3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19"/>
          <p:cNvCxnSpPr/>
          <p:nvPr/>
        </p:nvCxnSpPr>
        <p:spPr>
          <a:xfrm>
            <a:off x="8828950" y="0"/>
            <a:ext cx="0" cy="688110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0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0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20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408406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Cleaning</a:t>
            </a:r>
            <a:endParaRPr sz="55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lang="en-US" sz="13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Cleaning</a:t>
            </a:r>
            <a:endParaRPr sz="13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Handling Missing Data</a:t>
            </a:r>
            <a:endParaRPr sz="32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399795" y="2092950"/>
            <a:ext cx="36810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43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After creating the data frame we noticed information missing in some numeric  columns, we decided to delete these rows completely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Also duplicated rows were deleted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decided with Moshe Friedman to unify the F Scale attribute from 6 to 3 categories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592525" y="1771109"/>
            <a:ext cx="45312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592525" y="1876400"/>
            <a:ext cx="4986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096" y="5431858"/>
            <a:ext cx="4278848" cy="326842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1"/>
          <p:cNvSpPr/>
          <p:nvPr/>
        </p:nvSpPr>
        <p:spPr>
          <a:xfrm>
            <a:off x="5123722" y="1734050"/>
            <a:ext cx="717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&#10;&#10;Description automatically generated"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075" y="2263050"/>
            <a:ext cx="6276600" cy="316881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3" name="Google Shape;203;p21"/>
          <p:cNvCxnSpPr/>
          <p:nvPr/>
        </p:nvCxnSpPr>
        <p:spPr>
          <a:xfrm>
            <a:off x="5348075" y="5444800"/>
            <a:ext cx="4279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